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25194-7581-4B4A-A197-2D535B52FD03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1B97A-0E68-4CC7-8DC2-44FD23B6D2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4323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324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458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90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446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34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590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0255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245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1B97A-0E68-4CC7-8DC2-44FD23B6D2A5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65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76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91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983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067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7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608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70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819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274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204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933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F8D2-6FDC-4490-B369-BEF221515F92}" type="datetimeFigureOut">
              <a:rPr lang="tr-TR" smtClean="0"/>
              <a:t>5.11.2020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8F205-4056-4887-AEAB-4B687600EB9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285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egitim.gsb.gov.tr/Sayfalar/2873/2859/Yonetmelikler.asp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1" y="481210"/>
            <a:ext cx="2473233" cy="2112929"/>
          </a:xfrm>
          <a:prstGeom prst="rect">
            <a:avLst/>
          </a:prstGeom>
          <a:effectLst>
            <a:reflection blurRad="6350" stA="5000" endPos="35000" dir="5400000" sy="-100000" algn="bl" rotWithShape="0"/>
          </a:effectLst>
        </p:spPr>
      </p:pic>
      <p:sp>
        <p:nvSpPr>
          <p:cNvPr id="16" name="Metin kutusu 15"/>
          <p:cNvSpPr txBox="1"/>
          <p:nvPr/>
        </p:nvSpPr>
        <p:spPr>
          <a:xfrm>
            <a:off x="1077676" y="2902858"/>
            <a:ext cx="9862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SPOR BİLİMLERİ,TÜRK MUSİKİSİ VE DEVLET KONSERVATUARI VE SPOR LİSESİ MEZUNLARININ HAK VE MUAFİYETLERİ KAPSAMINDA ANTRENÖR BELGE BAŞVURU REHBERİ</a:t>
            </a:r>
            <a:endParaRPr lang="tr-TR" sz="3600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4802000"/>
            <a:ext cx="1567542" cy="188964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75" y="5519901"/>
            <a:ext cx="2886478" cy="1171739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35" y="4802000"/>
            <a:ext cx="2029108" cy="188964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20" y="293387"/>
            <a:ext cx="2575418" cy="230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441371"/>
            <a:ext cx="536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Yapmış olduğunuz denklik başvurularınıza ait bilgiler ekranda gösterilecektir.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Başvurunuzu güncellemek ya da iptal etmek istediğinizde işlemlerinizi bu ekrandan yapabilirsiniz.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Mail adresinizi hatalı girmenizden kaynaklı ya da mail adresinize mail ulaşmaması durumunda bu alanda yer alan bilgilerden REFERANS numaranızı ve yatırmanız gereken ücreti görebilirsiniz.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257927" y="5395205"/>
            <a:ext cx="593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Yukarıda        belirtilen sekmelerden daha önce yapmış olduğunuz başvurularınızı görebilir veya yeni başvurularınızı kolayca yapabilirsiniz.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Bu ekranda ayrıca başvurunuzun hangi aşamalarda olduğunu takip edebilirsiniz.</a:t>
            </a:r>
            <a:endParaRPr lang="tr-TR" sz="1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504824"/>
            <a:ext cx="5366384" cy="455295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5" y="504823"/>
            <a:ext cx="5353050" cy="4552951"/>
          </a:xfrm>
          <a:prstGeom prst="rect">
            <a:avLst/>
          </a:prstGeom>
        </p:spPr>
      </p:pic>
      <p:sp>
        <p:nvSpPr>
          <p:cNvPr id="4" name="Aşağı Ok 3"/>
          <p:cNvSpPr/>
          <p:nvPr/>
        </p:nvSpPr>
        <p:spPr>
          <a:xfrm>
            <a:off x="7924800" y="352423"/>
            <a:ext cx="123825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Aşağı Ok 5"/>
          <p:cNvSpPr/>
          <p:nvPr/>
        </p:nvSpPr>
        <p:spPr>
          <a:xfrm>
            <a:off x="8284845" y="352423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Aşağı Ok 11"/>
          <p:cNvSpPr/>
          <p:nvPr/>
        </p:nvSpPr>
        <p:spPr>
          <a:xfrm>
            <a:off x="8635366" y="361950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9043036" y="361950"/>
            <a:ext cx="114300" cy="142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şağı Ok 7"/>
          <p:cNvSpPr/>
          <p:nvPr/>
        </p:nvSpPr>
        <p:spPr>
          <a:xfrm>
            <a:off x="7229475" y="5449277"/>
            <a:ext cx="171450" cy="168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8"/>
          <p:cNvSpPr/>
          <p:nvPr/>
        </p:nvSpPr>
        <p:spPr>
          <a:xfrm>
            <a:off x="9810750" y="2200275"/>
            <a:ext cx="133350" cy="142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149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solidFill>
                  <a:srgbClr val="C00000"/>
                </a:solidFill>
              </a:rPr>
              <a:t>LÜTFEN OKUYUNUZ</a:t>
            </a:r>
            <a:endParaRPr lang="tr-TR" sz="3600" b="1" dirty="0">
              <a:solidFill>
                <a:srgbClr val="C000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838200" y="1301749"/>
            <a:ext cx="10515600" cy="5241925"/>
          </a:xfrm>
        </p:spPr>
        <p:txBody>
          <a:bodyPr>
            <a:normAutofit fontScale="55000" lnSpcReduction="20000"/>
          </a:bodyPr>
          <a:lstStyle/>
          <a:p>
            <a:r>
              <a:rPr lang="tr-TR" dirty="0"/>
              <a:t>H</a:t>
            </a:r>
            <a:r>
              <a:rPr lang="tr-TR" dirty="0" smtClean="0"/>
              <a:t>ak ve muafiyetlere bağlı olarak yapacağınız başvurularda Antrenör Eğitim Yönetmeliğinin ilgili maddesini okuyarak doğru başvuru </a:t>
            </a:r>
          </a:p>
          <a:p>
            <a:pPr marL="0" indent="0">
              <a:buNone/>
            </a:pPr>
            <a:r>
              <a:rPr lang="tr-TR" dirty="0" smtClean="0"/>
              <a:t>yaptığınızdan emin olunuz.</a:t>
            </a:r>
          </a:p>
          <a:p>
            <a:r>
              <a:rPr lang="tr-TR" dirty="0" smtClean="0"/>
              <a:t>Onaylanan başvurular daha sonra iptal edilmeyecektir. Onaylama süreci gerçekleşmeden başvurunuzu güncelleyebilir, iptal </a:t>
            </a:r>
          </a:p>
          <a:p>
            <a:pPr marL="0" indent="0">
              <a:buNone/>
            </a:pPr>
            <a:r>
              <a:rPr lang="tr-TR" dirty="0" smtClean="0"/>
              <a:t>Edebilirsiniz. </a:t>
            </a:r>
          </a:p>
          <a:p>
            <a:r>
              <a:rPr lang="tr-TR" dirty="0" smtClean="0"/>
              <a:t>Başvurunuzun reddedilmesi halinde reddedilme nedenini ‘Başvurularım’ kısmından görebilirsiniz.</a:t>
            </a:r>
          </a:p>
          <a:p>
            <a:r>
              <a:rPr lang="tr-TR" dirty="0" smtClean="0"/>
              <a:t>Transkriptlerin PDF formatı haricinde eklenmesi mümkün olmayacaktır.</a:t>
            </a:r>
          </a:p>
          <a:p>
            <a:r>
              <a:rPr lang="tr-TR" dirty="0" smtClean="0"/>
              <a:t>Yüklemiş olduğunuz transkriptlerin aslı ya da noter onaylı tasdikli aslı gibidir suretlerini başvurunuzu yapmış olduğunuz Spor </a:t>
            </a:r>
          </a:p>
          <a:p>
            <a:pPr marL="0" indent="0">
              <a:buNone/>
            </a:pPr>
            <a:r>
              <a:rPr lang="tr-TR" dirty="0" smtClean="0"/>
              <a:t>Federasyonuna dilekçeniz ile birlikte göndermeniz gerekmektedir.</a:t>
            </a:r>
          </a:p>
          <a:p>
            <a:r>
              <a:rPr lang="tr-TR" dirty="0" smtClean="0"/>
              <a:t>Başvurunuzda yüklemiş olduğunuz transkriptlerin fiziki hallerini ilgili federasyona iletmediğiniz sürece işlemlerinize </a:t>
            </a:r>
          </a:p>
          <a:p>
            <a:pPr marL="0" indent="0">
              <a:buNone/>
            </a:pPr>
            <a:r>
              <a:rPr lang="tr-TR" dirty="0" smtClean="0"/>
              <a:t>başlanmayacaktır.</a:t>
            </a:r>
          </a:p>
          <a:p>
            <a:r>
              <a:rPr lang="tr-TR" dirty="0" smtClean="0"/>
              <a:t>2. ve 3. Kademe denklik işlemlerinde ilk başvuru safhasında herhangi bir ücret yatırılmayacak olup, ön onay almanız durumunda </a:t>
            </a:r>
          </a:p>
          <a:p>
            <a:pPr marL="0" indent="0">
              <a:buNone/>
            </a:pPr>
            <a:r>
              <a:rPr lang="tr-TR" dirty="0" smtClean="0"/>
              <a:t>ilgili federasyonun uygulama eğitimi ilanlarını takip ederek katılacağınız </a:t>
            </a:r>
            <a:r>
              <a:rPr lang="tr-TR" dirty="0" smtClean="0"/>
              <a:t>kademede </a:t>
            </a:r>
            <a:r>
              <a:rPr lang="tr-TR" dirty="0" smtClean="0"/>
              <a:t>ki uygulama eğitimine başvurmanız halinde </a:t>
            </a:r>
          </a:p>
          <a:p>
            <a:pPr marL="0" indent="0">
              <a:buNone/>
            </a:pPr>
            <a:r>
              <a:rPr lang="tr-TR" dirty="0" smtClean="0"/>
              <a:t>Bakanlığımızca belirlenen 2. ve 3. kademe denklik </a:t>
            </a:r>
            <a:r>
              <a:rPr lang="tr-TR" dirty="0" smtClean="0"/>
              <a:t>ücretini </a:t>
            </a:r>
            <a:r>
              <a:rPr lang="tr-TR" dirty="0" smtClean="0"/>
              <a:t>yatıracaksınız.</a:t>
            </a:r>
          </a:p>
          <a:p>
            <a:r>
              <a:rPr lang="tr-TR" dirty="0" smtClean="0"/>
              <a:t>2. ve 3. kademe denklik başvurunuzun ön onay alması durumunda, uygulama eğitimine katılmanız için zaman kısıtlaması yoktur.</a:t>
            </a:r>
          </a:p>
          <a:p>
            <a:r>
              <a:rPr lang="tr-TR" dirty="0" smtClean="0"/>
              <a:t>Başvurunuz esnasında belirtmiş olduğunuz kişisel bilgilerinizin doğru, kullanılabilir ve size ait olduğundan emin olunuz.</a:t>
            </a:r>
          </a:p>
          <a:p>
            <a:r>
              <a:rPr lang="tr-TR" dirty="0" smtClean="0"/>
              <a:t>Hatalı bilgi, belge ve beyan verilerek yapılan başvuruların yasal sorumluluğu başvuranlara aittir.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020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550"/>
            <a:ext cx="5029200" cy="454342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590550"/>
            <a:ext cx="4756988" cy="4543424"/>
          </a:xfrm>
          <a:prstGeom prst="rect">
            <a:avLst/>
          </a:prstGeom>
        </p:spPr>
      </p:pic>
      <p:sp>
        <p:nvSpPr>
          <p:cNvPr id="8" name="İçerik Yer Tutucusu 7"/>
          <p:cNvSpPr>
            <a:spLocks noGrp="1"/>
          </p:cNvSpPr>
          <p:nvPr>
            <p:ph sz="half" idx="1"/>
          </p:nvPr>
        </p:nvSpPr>
        <p:spPr>
          <a:xfrm>
            <a:off x="838200" y="5233034"/>
            <a:ext cx="5181600" cy="1277303"/>
          </a:xfrm>
        </p:spPr>
        <p:txBody>
          <a:bodyPr>
            <a:normAutofit lnSpcReduction="10000"/>
          </a:bodyPr>
          <a:lstStyle/>
          <a:p>
            <a:r>
              <a:rPr lang="tr-TR" sz="1200" dirty="0" smtClean="0"/>
              <a:t>E-Devlet sayfasına Türkiye Cumhuriyeti vatandaşlık numarası ve şifreniz ile giriş yapmalısınız.</a:t>
            </a:r>
          </a:p>
          <a:p>
            <a:r>
              <a:rPr lang="tr-TR" sz="1200" dirty="0" smtClean="0"/>
              <a:t>E-Devlet sayfası içerisinde yer alan arama kutucuğunun içerisine ‘Spor Bilgi Sistemi’ yazarak Gençlik ve Spor Bakanlığı bilişim sistemine ulaşabilirsiniz.</a:t>
            </a:r>
          </a:p>
          <a:p>
            <a:r>
              <a:rPr lang="tr-TR" sz="1200" dirty="0" smtClean="0"/>
              <a:t>Kurumlar sekmesi içerisinde yer alan Gençlik ve Spor Bakanlığı modülü içerisinden de Spor Bilgi Sistemine erişim sağlayabilirsiniz.</a:t>
            </a:r>
            <a:endParaRPr lang="tr-TR" sz="1200" dirty="0"/>
          </a:p>
        </p:txBody>
      </p:sp>
      <p:sp>
        <p:nvSpPr>
          <p:cNvPr id="9" name="İçerik Yer Tutucusu 8"/>
          <p:cNvSpPr>
            <a:spLocks noGrp="1"/>
          </p:cNvSpPr>
          <p:nvPr>
            <p:ph sz="half" idx="2"/>
          </p:nvPr>
        </p:nvSpPr>
        <p:spPr>
          <a:xfrm>
            <a:off x="6172200" y="5233034"/>
            <a:ext cx="5181600" cy="1277304"/>
          </a:xfrm>
        </p:spPr>
        <p:txBody>
          <a:bodyPr>
            <a:normAutofit lnSpcReduction="10000"/>
          </a:bodyPr>
          <a:lstStyle/>
          <a:p>
            <a:r>
              <a:rPr lang="tr-TR" sz="1200" u="sng" dirty="0" smtClean="0"/>
              <a:t>Uygulamaya git </a:t>
            </a:r>
            <a:r>
              <a:rPr lang="tr-TR" sz="1200" dirty="0" smtClean="0"/>
              <a:t>seçeneğini tıklayarak Spor Bilgi Sistemine yönlendirileceksiniz.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4197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861060"/>
            <a:ext cx="5006340" cy="458724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4" y="861060"/>
            <a:ext cx="5061585" cy="4587240"/>
          </a:xfrm>
        </p:spPr>
      </p:pic>
      <p:sp>
        <p:nvSpPr>
          <p:cNvPr id="10" name="Metin kutusu 9"/>
          <p:cNvSpPr txBox="1"/>
          <p:nvPr/>
        </p:nvSpPr>
        <p:spPr>
          <a:xfrm>
            <a:off x="403860" y="5701317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Spor Elemanı seçeneğini tıklayarak Antrenörlük işlemleri sayfasına ilerlemeniz gerekmektedir.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5890260" y="5701316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Denklik başvuru seçeneğini </a:t>
            </a:r>
            <a:r>
              <a:rPr lang="tr-TR" sz="1200" dirty="0" smtClean="0"/>
              <a:t>tıklayarak Antrenörlük işlemleri sayfasına ilerlemeniz gerekmektedir.</a:t>
            </a:r>
            <a:endParaRPr lang="tr-TR" sz="1200" dirty="0"/>
          </a:p>
        </p:txBody>
      </p:sp>
      <p:sp>
        <p:nvSpPr>
          <p:cNvPr id="12" name="Aşağı Ok 11"/>
          <p:cNvSpPr/>
          <p:nvPr/>
        </p:nvSpPr>
        <p:spPr>
          <a:xfrm>
            <a:off x="2727960" y="1508760"/>
            <a:ext cx="190500" cy="243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Aşağı Ok 12"/>
          <p:cNvSpPr/>
          <p:nvPr/>
        </p:nvSpPr>
        <p:spPr>
          <a:xfrm>
            <a:off x="9460230" y="1508760"/>
            <a:ext cx="198120" cy="2438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434340" y="5355589"/>
            <a:ext cx="493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Antrenör Eğitim Yönetmeliğini lütfen okuyunuz. Antrenör Eğitim Yönetmeliğini okuduğunuza ve haklarınızı bildiğinize dair onay vermeniz gerekmektedir.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Antrenör Eğitim Yönetmeliği için; </a:t>
            </a:r>
            <a:r>
              <a:rPr lang="tr-TR" sz="1200" b="1" dirty="0" smtClean="0">
                <a:solidFill>
                  <a:srgbClr val="FF0000"/>
                </a:solidFill>
                <a:hlinkClick r:id="rId3"/>
              </a:rPr>
              <a:t>https://sporegitim.gsb.gov.tr/Sayfalar/2873/2859/Yonetmelikler.aspx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290310" y="5237597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Yönetmeliğin ilgili hükümleri doğrultusunda başvurmak istediğiniz; </a:t>
            </a:r>
          </a:p>
          <a:p>
            <a:r>
              <a:rPr lang="tr-TR" sz="1200" dirty="0" smtClean="0"/>
              <a:t>-</a:t>
            </a:r>
            <a:r>
              <a:rPr lang="tr-TR" sz="1200" dirty="0"/>
              <a:t>H</a:t>
            </a:r>
            <a:r>
              <a:rPr lang="tr-TR" sz="1200" dirty="0" smtClean="0"/>
              <a:t>ak ve muafiyet türü	-Kademe 	-Federasyon</a:t>
            </a:r>
            <a:r>
              <a:rPr lang="tr-TR" sz="1200" dirty="0"/>
              <a:t>	 </a:t>
            </a:r>
            <a:r>
              <a:rPr lang="tr-TR" sz="1200" dirty="0" smtClean="0"/>
              <a:t> </a:t>
            </a:r>
          </a:p>
          <a:p>
            <a:r>
              <a:rPr lang="tr-TR" sz="1200" dirty="0" smtClean="0"/>
              <a:t>-Branş	-Alt Branş 	-Disiplin</a:t>
            </a:r>
          </a:p>
          <a:p>
            <a:r>
              <a:rPr lang="tr-TR" sz="1200" dirty="0"/>
              <a:t>s</a:t>
            </a:r>
            <a:r>
              <a:rPr lang="tr-TR" sz="1200" dirty="0" smtClean="0"/>
              <a:t>eçeneklerini mezuniyet ve transkript bilgilerinizle eşleşecek şekilde eksiksiz doldurmanız gerekmektedir.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sz="1200" dirty="0" smtClean="0"/>
              <a:t>Alt branşı olmayan federasyonlar için alt branş seçeneğinin işaretlenmesi zorunlu değildir.</a:t>
            </a:r>
            <a:endParaRPr lang="tr-TR" sz="1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416866"/>
            <a:ext cx="5204460" cy="469043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10" y="416866"/>
            <a:ext cx="5181600" cy="4566614"/>
          </a:xfrm>
          <a:prstGeom prst="rect">
            <a:avLst/>
          </a:prstGeom>
        </p:spPr>
      </p:pic>
      <p:sp>
        <p:nvSpPr>
          <p:cNvPr id="9" name="Sağ Ok 8"/>
          <p:cNvSpPr/>
          <p:nvPr/>
        </p:nvSpPr>
        <p:spPr>
          <a:xfrm>
            <a:off x="1276350" y="2857500"/>
            <a:ext cx="276225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1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434341" y="5113991"/>
            <a:ext cx="536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Yapmak istediğiniz hak ve muafiyet seçeneklerini seçtikten sonra devam et butonuna basınız.</a:t>
            </a:r>
            <a:endParaRPr lang="tr-TR" sz="1200" b="1" dirty="0">
              <a:solidFill>
                <a:srgbClr val="FF000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6381751" y="5113991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Öğrenim durumu alanından sadece lisans seçeneğinden mezuniyet bilgilerinizi seçiniz.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1" y="381000"/>
            <a:ext cx="5366384" cy="4572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1" y="381000"/>
            <a:ext cx="5181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Mezuniyet bilgileriniz YÖK mezuniyet sistemlerinden çekilmektedir.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Mezuniyet bilgileriniz gelmiyorsa mezun olduğunuz Üniversite ile iletişime geçerek mezuniyet bilgilerinizin YÖKSİS sistemine işletilmesini sağlayınız.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Sizden istenen iletişim bilgilerinizi, </a:t>
            </a:r>
            <a:r>
              <a:rPr lang="tr-TR" sz="1200" dirty="0" err="1" smtClean="0"/>
              <a:t>İban</a:t>
            </a:r>
            <a:r>
              <a:rPr lang="tr-TR" sz="1200" dirty="0" smtClean="0"/>
              <a:t> numaranızı ve vesikalık fotoğrafınızı sisteme yükleyiniz.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Doğru ve kullandığınız telefon numaranız, mail adresiniz, </a:t>
            </a:r>
            <a:r>
              <a:rPr lang="tr-TR" sz="1200" dirty="0" err="1" smtClean="0"/>
              <a:t>İban</a:t>
            </a:r>
            <a:r>
              <a:rPr lang="tr-TR" sz="1200" dirty="0" smtClean="0"/>
              <a:t> numaranız size iletilecek ödeme bilgilerinde ve sizinle daha sonra kurulacak iletişimde önemlidir. Lütfen girmiş olduğunuz bilgilerin doğru olduğundan emin olunuz.</a:t>
            </a:r>
            <a:endParaRPr lang="tr-TR" sz="12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86" y="533400"/>
            <a:ext cx="5259566" cy="48387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533400"/>
            <a:ext cx="530572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Sağlık yönünden Antrenör Eğitim Programına katılmak için herhangi bir engeliniz olmadığını beyan vermeniz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Sabıka kaydı ve Sportif Ceza Kaydı verileriniz </a:t>
            </a:r>
            <a:r>
              <a:rPr lang="tr-TR" sz="1200" dirty="0" err="1" smtClean="0"/>
              <a:t>Mernis</a:t>
            </a:r>
            <a:r>
              <a:rPr lang="tr-TR" sz="1200" dirty="0" smtClean="0"/>
              <a:t> ve </a:t>
            </a:r>
            <a:r>
              <a:rPr lang="tr-TR" sz="1200" dirty="0" err="1" smtClean="0"/>
              <a:t>Gsb</a:t>
            </a:r>
            <a:r>
              <a:rPr lang="tr-TR" sz="1200" dirty="0" smtClean="0"/>
              <a:t> sistemlerinden çekilmektedir.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Sabıka kaydınızın olması durumunda sizden bir sonraki sekmede belgeler kısmında istenecek olan sabıka kaydı </a:t>
            </a:r>
            <a:r>
              <a:rPr lang="tr-TR" sz="1200" dirty="0" err="1" smtClean="0"/>
              <a:t>evrağınızı</a:t>
            </a:r>
            <a:r>
              <a:rPr lang="tr-TR" sz="1200" dirty="0" smtClean="0"/>
              <a:t> e-</a:t>
            </a:r>
            <a:r>
              <a:rPr lang="tr-TR" sz="1200" dirty="0"/>
              <a:t>D</a:t>
            </a:r>
            <a:r>
              <a:rPr lang="tr-TR" sz="1200" dirty="0" smtClean="0"/>
              <a:t>evlet’ten </a:t>
            </a:r>
            <a:r>
              <a:rPr lang="tr-TR" sz="1200" dirty="0" err="1" smtClean="0"/>
              <a:t>karekodlu</a:t>
            </a:r>
            <a:r>
              <a:rPr lang="tr-TR" sz="1200" dirty="0" smtClean="0"/>
              <a:t> alarak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Sabıka kaydınızın YOK olması durumunda herhangi bir yükleme yapmanıza gerek yoktur.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8" y="619124"/>
            <a:ext cx="5268182" cy="481012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2" y="619124"/>
            <a:ext cx="5305423" cy="481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641397"/>
            <a:ext cx="536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Belgeler sekmesinde sizden istenecek olan mezuniyet durumunda almış olduğunuz transkriptinizi PDF formatında düzgün ve anlaşılabilir şekilde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Yüklenen transkript örneklerinin anlaşılır olmaması, eksik sayfa olması ve farklı belge yüklenmesi durumunda başvurunuz reddedilecektir.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381752" y="5641397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Sabıka kaydınızın olması durumunda </a:t>
            </a:r>
            <a:r>
              <a:rPr lang="tr-TR" sz="1200" dirty="0" smtClean="0"/>
              <a:t>belgeler </a:t>
            </a:r>
            <a:r>
              <a:rPr lang="tr-TR" sz="1200" dirty="0" smtClean="0"/>
              <a:t>kısmında istenecek olan sabıka kaydı </a:t>
            </a:r>
            <a:r>
              <a:rPr lang="tr-TR" sz="1200" dirty="0" err="1" smtClean="0"/>
              <a:t>evrağınızı</a:t>
            </a:r>
            <a:r>
              <a:rPr lang="tr-TR" sz="1200" dirty="0" smtClean="0"/>
              <a:t> e-</a:t>
            </a:r>
            <a:r>
              <a:rPr lang="tr-TR" sz="1200" dirty="0"/>
              <a:t>D</a:t>
            </a:r>
            <a:r>
              <a:rPr lang="tr-TR" sz="1200" dirty="0" smtClean="0"/>
              <a:t>evlet’ten </a:t>
            </a:r>
            <a:r>
              <a:rPr lang="tr-TR" sz="1200" dirty="0" err="1" smtClean="0"/>
              <a:t>karekodlu</a:t>
            </a:r>
            <a:r>
              <a:rPr lang="tr-TR" sz="1200" dirty="0" smtClean="0"/>
              <a:t> alarak yüklemeniz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Sabıka kaydınızın YOK olması durumunda herhangi bir yükleme yapmanıza gerek yoktur.</a:t>
            </a:r>
            <a:endParaRPr lang="tr-TR" sz="1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619124"/>
            <a:ext cx="5366384" cy="481012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2" y="619124"/>
            <a:ext cx="5239144" cy="481012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6715125" y="5142909"/>
            <a:ext cx="430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 smtClean="0"/>
              <a:t>Sadece sabıka </a:t>
            </a:r>
            <a:r>
              <a:rPr lang="tr-TR" sz="1050" dirty="0"/>
              <a:t>k</a:t>
            </a:r>
            <a:r>
              <a:rPr lang="tr-TR" sz="1050" dirty="0" smtClean="0"/>
              <a:t>aydı olan adaylar için sabıka kaydı yükleme alanı açılacaktır.</a:t>
            </a:r>
            <a:endParaRPr lang="tr-TR" sz="1050" dirty="0"/>
          </a:p>
        </p:txBody>
      </p:sp>
    </p:spTree>
    <p:extLst>
      <p:ext uri="{BB962C8B-B14F-4D97-AF65-F5344CB8AC3E}">
        <p14:creationId xmlns:p14="http://schemas.microsoft.com/office/powerpoint/2010/main" val="29682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/>
          <p:cNvSpPr txBox="1"/>
          <p:nvPr/>
        </p:nvSpPr>
        <p:spPr>
          <a:xfrm>
            <a:off x="552450" y="5441371"/>
            <a:ext cx="536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Özet sekmesinde tüm basamaklarda girmiş olduğunuz bilgiler tekrar sizlere gösterilmektedir. Bilgilerinizin doğru ve size ait olduğunu kontrol ettikten sonra ‘TAMAMLA’ butonuna basarak başvurunuzu tamamlayabilirsiniz.</a:t>
            </a:r>
            <a:endParaRPr lang="tr-TR" sz="1200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6257927" y="5395205"/>
            <a:ext cx="5934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Başvurunuz başarılı ile tamamladığında ekranda yukarıda gösterilen bir uyarı metni yer alacaktır.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Başvuru sırasında sizden istenen evrakların fiziki hallerini (aslı ya da noter onaylı tasdikli suretlerini) başvurmuş olduğunuz Federasyona dilekçeniz ile birlikte posta yoluyla ya da elden ulaştırmanız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200" dirty="0" smtClean="0"/>
              <a:t>Spor Bilgi Sistemine yüklemiş olduğunuz evrakların fiziki halleri ilgili federasyona iletilmeden işlemlerine başlanmayacaktır.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400049"/>
            <a:ext cx="5366384" cy="481012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45" y="400049"/>
            <a:ext cx="4856029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721</Words>
  <Application>Microsoft Office PowerPoint</Application>
  <PresentationFormat>Geniş ekran</PresentationFormat>
  <Paragraphs>64</Paragraphs>
  <Slides>11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LÜTFEN OKUYUNUZ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Alper DEMIRBAG</dc:creator>
  <cp:lastModifiedBy>Alper DEMIRBAG</cp:lastModifiedBy>
  <cp:revision>35</cp:revision>
  <dcterms:created xsi:type="dcterms:W3CDTF">2020-11-05T07:18:02Z</dcterms:created>
  <dcterms:modified xsi:type="dcterms:W3CDTF">2020-11-05T13:57:12Z</dcterms:modified>
  <cp:contentStatus/>
</cp:coreProperties>
</file>