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36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00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18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81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4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31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73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24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573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0260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73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8123F-46C3-4A16-84C3-1F0C313DAEE6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E376-80D0-4355-95B5-0B4B50FBE5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319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rkiye.gov.t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osya:Türkiye Eskrim Federasyonu logo.png - Vikipe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626" y="233970"/>
            <a:ext cx="2171166" cy="33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2264229" y="3555853"/>
            <a:ext cx="78812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400" b="1" dirty="0" smtClean="0"/>
              <a:t>TÜRKİYE ESKRİM FEDERASYONU</a:t>
            </a:r>
            <a:endParaRPr lang="tr-TR" sz="3400" b="1" dirty="0"/>
          </a:p>
        </p:txBody>
      </p:sp>
      <p:sp>
        <p:nvSpPr>
          <p:cNvPr id="7" name="Dikdörtgen 6"/>
          <p:cNvSpPr/>
          <p:nvPr/>
        </p:nvSpPr>
        <p:spPr>
          <a:xfrm>
            <a:off x="3161210" y="4171406"/>
            <a:ext cx="6096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1400" b="1" i="0" u="none" strike="noStrike" baseline="0" dirty="0" smtClean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algn="ctr"/>
            <a:r>
              <a:rPr lang="tr-TR" sz="1400" b="1" i="0" u="none" strike="noStrike" baseline="0" dirty="0" smtClean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tr-TR" sz="2400" b="1" i="0" u="none" strike="noStrike" baseline="0" dirty="0" smtClean="0">
                <a:solidFill>
                  <a:srgbClr val="000000"/>
                </a:solidFill>
                <a:latin typeface="Georgia" panose="02040502050405020303" pitchFamily="18" charset="0"/>
              </a:rPr>
              <a:t>ANTRENÖR VİZE BAŞVURU</a:t>
            </a:r>
          </a:p>
          <a:p>
            <a:pPr algn="ctr"/>
            <a:r>
              <a:rPr lang="tr-TR" sz="2400" b="1" i="0" u="none" strike="noStrike" baseline="0" dirty="0" smtClean="0">
                <a:solidFill>
                  <a:srgbClr val="000000"/>
                </a:solidFill>
                <a:latin typeface="Georgia" panose="02040502050405020303" pitchFamily="18" charset="0"/>
              </a:rPr>
              <a:t>REHBERİ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831294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79566" y="5042263"/>
            <a:ext cx="11112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9.Adım:</a:t>
            </a:r>
            <a:r>
              <a:rPr lang="tr-TR" dirty="0" smtClean="0"/>
              <a:t> Bilgilerinizi kontrol ettikten sonra </a:t>
            </a:r>
            <a:r>
              <a:rPr lang="tr-TR" dirty="0" smtClean="0">
                <a:solidFill>
                  <a:srgbClr val="FF0000"/>
                </a:solidFill>
              </a:rPr>
              <a:t>«Başvuruyu Kaydet» </a:t>
            </a:r>
            <a:r>
              <a:rPr lang="tr-TR" dirty="0" smtClean="0"/>
              <a:t>sekmesine tıklayınız. 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44" y="317720"/>
            <a:ext cx="10186169" cy="44698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56" y="132736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9223126" y="4143414"/>
            <a:ext cx="1278259" cy="64418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 rot="10800000">
            <a:off x="10650563" y="4269564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25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845883" y="5396349"/>
            <a:ext cx="11215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10.Adım: </a:t>
            </a:r>
            <a:r>
              <a:rPr lang="tr-TR" dirty="0" smtClean="0"/>
              <a:t>Görüntülediğiniz referans numarası ya da </a:t>
            </a:r>
            <a:r>
              <a:rPr lang="tr-TR" b="1" u="sng" dirty="0" smtClean="0"/>
              <a:t>TC Kimlik numaranız </a:t>
            </a:r>
            <a:r>
              <a:rPr lang="tr-TR" dirty="0" smtClean="0"/>
              <a:t>ile birlikte ödemenizi gerçekleştirebilirsiniz. </a:t>
            </a:r>
            <a:r>
              <a:rPr lang="tr-TR" sz="1400" dirty="0" smtClean="0"/>
              <a:t>(Ödeme yöntemi bir sonraki sayfada yer almaktadır)</a:t>
            </a:r>
            <a:endParaRPr lang="tr-TR" sz="1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29" y="2182333"/>
            <a:ext cx="10423098" cy="28687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5369" y="167570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ağ Ok 11"/>
          <p:cNvSpPr/>
          <p:nvPr/>
        </p:nvSpPr>
        <p:spPr>
          <a:xfrm rot="10800000">
            <a:off x="8614964" y="3852648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7493746" y="3874421"/>
            <a:ext cx="1062355" cy="37011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5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7142237" y="3317966"/>
            <a:ext cx="53427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FF0000"/>
                </a:solidFill>
              </a:rPr>
              <a:t>11.ADIM : ÖDEME </a:t>
            </a:r>
            <a:r>
              <a:rPr lang="tr-TR" sz="2000" b="1" dirty="0" smtClean="0">
                <a:solidFill>
                  <a:srgbClr val="FF0000"/>
                </a:solidFill>
              </a:rPr>
              <a:t>YÖNTEMİ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037042" y="3823063"/>
            <a:ext cx="3553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/>
              <a:t>Ödemeler sadece TEB (Türk Ekonomi Bankası) üzerinden gerçekleştirilmektedir.</a:t>
            </a:r>
            <a:endParaRPr lang="tr-TR" dirty="0"/>
          </a:p>
        </p:txBody>
      </p:sp>
      <p:pic>
        <p:nvPicPr>
          <p:cNvPr id="9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235" y="370548"/>
            <a:ext cx="1532709" cy="234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34" y="300880"/>
            <a:ext cx="5100691" cy="62045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6466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565289"/>
            <a:ext cx="9640591" cy="461707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Metin kutusu 5"/>
          <p:cNvSpPr txBox="1"/>
          <p:nvPr/>
        </p:nvSpPr>
        <p:spPr>
          <a:xfrm>
            <a:off x="1036320" y="5726369"/>
            <a:ext cx="1142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1.Adım:</a:t>
            </a:r>
            <a:r>
              <a:rPr lang="tr-TR" dirty="0" smtClean="0"/>
              <a:t> İnternet tarayıcısı ile </a:t>
            </a:r>
            <a:r>
              <a:rPr lang="tr-TR" dirty="0" smtClean="0">
                <a:hlinkClick r:id="rId3"/>
              </a:rPr>
              <a:t>https://www.turkiye.gov.tr/</a:t>
            </a:r>
            <a:r>
              <a:rPr lang="tr-TR" dirty="0" smtClean="0"/>
              <a:t> adresinden e-devlet sistemine giriş yapınız.</a:t>
            </a:r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5216434" y="3819741"/>
            <a:ext cx="2403565" cy="47897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030" y="0"/>
            <a:ext cx="1038593" cy="158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ağ Ok 10"/>
          <p:cNvSpPr/>
          <p:nvPr/>
        </p:nvSpPr>
        <p:spPr>
          <a:xfrm rot="10800000">
            <a:off x="7757436" y="3953690"/>
            <a:ext cx="594084" cy="30147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ağ Ok 11"/>
          <p:cNvSpPr/>
          <p:nvPr/>
        </p:nvSpPr>
        <p:spPr>
          <a:xfrm rot="10800000">
            <a:off x="7857586" y="2873828"/>
            <a:ext cx="572311" cy="3314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 rot="10800000">
            <a:off x="7857586" y="2440979"/>
            <a:ext cx="572311" cy="30504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41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78" y="377552"/>
            <a:ext cx="9459216" cy="47666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Metin kutusu 5"/>
          <p:cNvSpPr txBox="1"/>
          <p:nvPr/>
        </p:nvSpPr>
        <p:spPr>
          <a:xfrm>
            <a:off x="1071154" y="5602544"/>
            <a:ext cx="11033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2.Adım:</a:t>
            </a:r>
            <a:r>
              <a:rPr lang="tr-TR" dirty="0" smtClean="0"/>
              <a:t> Arama kısmına ‘Spor Bilgi Sistemi’ yazdıktan sonra çıkan </a:t>
            </a:r>
            <a:r>
              <a:rPr lang="tr-TR" dirty="0" smtClean="0">
                <a:solidFill>
                  <a:srgbClr val="FF0000"/>
                </a:solidFill>
              </a:rPr>
              <a:t>«Spor Bilgi Sistemi (Gençlik ve Spor Bakanlığı) </a:t>
            </a:r>
            <a:r>
              <a:rPr lang="tr-TR" dirty="0" smtClean="0"/>
              <a:t>sekmesine tıklayınız</a:t>
            </a:r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3482621" y="1543099"/>
            <a:ext cx="2403565" cy="47897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8934994" y="461554"/>
            <a:ext cx="653142" cy="25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599" y="100430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ağ Ok 10"/>
          <p:cNvSpPr/>
          <p:nvPr/>
        </p:nvSpPr>
        <p:spPr>
          <a:xfrm rot="10800000">
            <a:off x="5998305" y="1543099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3" y="337458"/>
            <a:ext cx="9772486" cy="47510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Metin kutusu 5"/>
          <p:cNvSpPr txBox="1"/>
          <p:nvPr/>
        </p:nvSpPr>
        <p:spPr>
          <a:xfrm>
            <a:off x="2029097" y="5431379"/>
            <a:ext cx="1074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3.Adım:</a:t>
            </a:r>
            <a:r>
              <a:rPr lang="tr-TR" dirty="0" smtClean="0"/>
              <a:t> Açılan sayfada </a:t>
            </a:r>
            <a:r>
              <a:rPr lang="tr-TR" dirty="0" smtClean="0">
                <a:solidFill>
                  <a:srgbClr val="FF0000"/>
                </a:solidFill>
              </a:rPr>
              <a:t>«Uygulamaya Git» </a:t>
            </a:r>
            <a:r>
              <a:rPr lang="tr-TR" dirty="0" smtClean="0"/>
              <a:t>sekmesine tıklayınız.</a:t>
            </a:r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5274211" y="4277100"/>
            <a:ext cx="2403565" cy="47897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8917782" y="418012"/>
            <a:ext cx="653142" cy="25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308" y="98855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ağ Ok 9"/>
          <p:cNvSpPr/>
          <p:nvPr/>
        </p:nvSpPr>
        <p:spPr>
          <a:xfrm rot="10800000">
            <a:off x="7791032" y="4320642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4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934789" y="5686699"/>
            <a:ext cx="10639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4.Adım:</a:t>
            </a:r>
            <a:r>
              <a:rPr lang="tr-TR" dirty="0" smtClean="0"/>
              <a:t> Açılan sayfada </a:t>
            </a:r>
            <a:r>
              <a:rPr lang="tr-TR" dirty="0" smtClean="0">
                <a:solidFill>
                  <a:srgbClr val="FF0000"/>
                </a:solidFill>
              </a:rPr>
              <a:t>«Vize Başvurusu»</a:t>
            </a:r>
            <a:r>
              <a:rPr lang="tr-TR" dirty="0" smtClean="0"/>
              <a:t> sekmesine tıklayınız.</a:t>
            </a:r>
            <a:endParaRPr lang="tr-TR" dirty="0"/>
          </a:p>
        </p:txBody>
      </p:sp>
      <p:pic>
        <p:nvPicPr>
          <p:cNvPr id="11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725" y="124981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İçerik Yer Tutucusu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1" y="362812"/>
            <a:ext cx="10018166" cy="476653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Sağ Ok 14"/>
          <p:cNvSpPr/>
          <p:nvPr/>
        </p:nvSpPr>
        <p:spPr>
          <a:xfrm>
            <a:off x="4766771" y="3855591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/>
          <p:cNvSpPr/>
          <p:nvPr/>
        </p:nvSpPr>
        <p:spPr>
          <a:xfrm>
            <a:off x="5803091" y="3791302"/>
            <a:ext cx="1525903" cy="52046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51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950720" y="5342469"/>
            <a:ext cx="81493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5.Adım:</a:t>
            </a:r>
            <a:r>
              <a:rPr lang="tr-TR" dirty="0" smtClean="0"/>
              <a:t> Açılan sayfada </a:t>
            </a:r>
            <a:r>
              <a:rPr lang="tr-TR" dirty="0" smtClean="0">
                <a:solidFill>
                  <a:srgbClr val="FF0000"/>
                </a:solidFill>
              </a:rPr>
              <a:t>«Yeni Başvuru» </a:t>
            </a:r>
            <a:r>
              <a:rPr lang="tr-TR" dirty="0" smtClean="0"/>
              <a:t>sekmesine tıklayınız.</a:t>
            </a:r>
            <a:endParaRPr lang="tr-TR" dirty="0"/>
          </a:p>
        </p:txBody>
      </p:sp>
      <p:pic>
        <p:nvPicPr>
          <p:cNvPr id="10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90" y="104820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94" y="1506873"/>
            <a:ext cx="9187633" cy="34655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Oval 11"/>
          <p:cNvSpPr/>
          <p:nvPr/>
        </p:nvSpPr>
        <p:spPr>
          <a:xfrm>
            <a:off x="8662620" y="2438772"/>
            <a:ext cx="1278259" cy="64418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ağ Ok 13"/>
          <p:cNvSpPr/>
          <p:nvPr/>
        </p:nvSpPr>
        <p:spPr>
          <a:xfrm rot="10800000">
            <a:off x="10100042" y="2564922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855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173340" y="5359972"/>
            <a:ext cx="10610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6.Adım:</a:t>
            </a:r>
            <a:r>
              <a:rPr lang="tr-TR" dirty="0" smtClean="0"/>
              <a:t> Yukarıda yer alan kutucukları işaretleyerek </a:t>
            </a:r>
            <a:r>
              <a:rPr lang="tr-TR" dirty="0" smtClean="0">
                <a:solidFill>
                  <a:srgbClr val="FF0000"/>
                </a:solidFill>
              </a:rPr>
              <a:t>«Sonraki Adım» </a:t>
            </a:r>
            <a:r>
              <a:rPr lang="tr-TR" dirty="0" smtClean="0"/>
              <a:t>sekmesine tıklayınız.</a:t>
            </a:r>
            <a:endParaRPr lang="tr-TR" dirty="0"/>
          </a:p>
        </p:txBody>
      </p:sp>
      <p:pic>
        <p:nvPicPr>
          <p:cNvPr id="12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56" y="132736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İçerik Yer Tutucusu 1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17" y="291641"/>
            <a:ext cx="10077404" cy="483770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Oval 18"/>
          <p:cNvSpPr/>
          <p:nvPr/>
        </p:nvSpPr>
        <p:spPr>
          <a:xfrm>
            <a:off x="9275378" y="4485164"/>
            <a:ext cx="1278259" cy="64418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Sağ Ok 19"/>
          <p:cNvSpPr/>
          <p:nvPr/>
        </p:nvSpPr>
        <p:spPr>
          <a:xfrm rot="10800000">
            <a:off x="10681063" y="4611314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Sağ Ok 20"/>
          <p:cNvSpPr/>
          <p:nvPr/>
        </p:nvSpPr>
        <p:spPr>
          <a:xfrm>
            <a:off x="420360" y="3432447"/>
            <a:ext cx="535158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Sağ Ok 21"/>
          <p:cNvSpPr/>
          <p:nvPr/>
        </p:nvSpPr>
        <p:spPr>
          <a:xfrm>
            <a:off x="461030" y="3213543"/>
            <a:ext cx="494488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3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735919" y="5196734"/>
            <a:ext cx="99669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FF0000"/>
                </a:solidFill>
              </a:rPr>
              <a:t>7.Adım:</a:t>
            </a:r>
            <a:r>
              <a:rPr lang="tr-TR" sz="1600" dirty="0" smtClean="0"/>
              <a:t> * Belge tipini ve </a:t>
            </a:r>
            <a:r>
              <a:rPr lang="tr-TR" sz="1600" smtClean="0"/>
              <a:t>vize yaptırmak </a:t>
            </a:r>
            <a:r>
              <a:rPr lang="tr-TR" sz="1600" dirty="0" smtClean="0"/>
              <a:t>istediğiniz belgenizi seçiniz.</a:t>
            </a:r>
          </a:p>
          <a:p>
            <a:endParaRPr lang="tr-TR" sz="1400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81" y="579778"/>
            <a:ext cx="10053207" cy="43709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56" y="132736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ağ Ok 12"/>
          <p:cNvSpPr/>
          <p:nvPr/>
        </p:nvSpPr>
        <p:spPr>
          <a:xfrm rot="10800000">
            <a:off x="10558352" y="4312899"/>
            <a:ext cx="914400" cy="39188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9162366" y="4186749"/>
            <a:ext cx="1278259" cy="64418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55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13404" y="5111933"/>
            <a:ext cx="110773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FF0000"/>
                </a:solidFill>
              </a:rPr>
              <a:t>8.Adım:</a:t>
            </a:r>
            <a:r>
              <a:rPr lang="tr-TR" sz="1600" dirty="0" smtClean="0"/>
              <a:t> Herhangi bir kulüp ile sözleşmeniz var ise; ilgili kutucuğu işaretleyerek </a:t>
            </a:r>
            <a:r>
              <a:rPr lang="tr-TR" sz="1600" dirty="0" smtClean="0">
                <a:solidFill>
                  <a:srgbClr val="FF0000"/>
                </a:solidFill>
              </a:rPr>
              <a:t>«Sonraki Adım»</a:t>
            </a:r>
            <a:r>
              <a:rPr lang="tr-TR" sz="1600" dirty="0" smtClean="0"/>
              <a:t> sekmesine tıklayınız. Herhangi bir kulüple sözleşmeniz </a:t>
            </a:r>
            <a:r>
              <a:rPr lang="tr-TR" sz="1600" u="sng" dirty="0" smtClean="0"/>
              <a:t>yok ise </a:t>
            </a:r>
            <a:r>
              <a:rPr lang="tr-TR" sz="1600" dirty="0" smtClean="0"/>
              <a:t>işaretleme yapmadan devam edebilirsiniz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10" name="Picture 2" descr="Dosya:Türkiye Eskrim Federasyonu logo.png - Vikipe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56" y="132736"/>
            <a:ext cx="1123315" cy="171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91" y="306909"/>
            <a:ext cx="10357077" cy="448280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Oval 11"/>
          <p:cNvSpPr/>
          <p:nvPr/>
        </p:nvSpPr>
        <p:spPr>
          <a:xfrm>
            <a:off x="9284086" y="4062799"/>
            <a:ext cx="1278259" cy="64418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/>
          <p:cNvSpPr/>
          <p:nvPr/>
        </p:nvSpPr>
        <p:spPr>
          <a:xfrm rot="10800000">
            <a:off x="10654868" y="4188949"/>
            <a:ext cx="914400" cy="3918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28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189</Words>
  <Application>Microsoft Office PowerPoint</Application>
  <PresentationFormat>Geniş ekran</PresentationFormat>
  <Paragraphs>16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İbrahim</dc:creator>
  <cp:lastModifiedBy>İbrahim</cp:lastModifiedBy>
  <cp:revision>3</cp:revision>
  <dcterms:created xsi:type="dcterms:W3CDTF">2025-12-26T20:51:11Z</dcterms:created>
  <dcterms:modified xsi:type="dcterms:W3CDTF">2026-08-17T21:03:57Z</dcterms:modified>
</cp:coreProperties>
</file>